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7"/>
  </p:notesMasterIdLst>
  <p:handoutMasterIdLst>
    <p:handoutMasterId r:id="rId28"/>
  </p:handoutMasterIdLst>
  <p:sldIdLst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7" r:id="rId17"/>
    <p:sldId id="325" r:id="rId18"/>
    <p:sldId id="326" r:id="rId19"/>
    <p:sldId id="318" r:id="rId20"/>
    <p:sldId id="319" r:id="rId21"/>
    <p:sldId id="320" r:id="rId22"/>
    <p:sldId id="321" r:id="rId23"/>
    <p:sldId id="322" r:id="rId24"/>
    <p:sldId id="323" r:id="rId25"/>
    <p:sldId id="324" r:id="rId2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B7"/>
    <a:srgbClr val="41C3D3"/>
    <a:srgbClr val="2A307D"/>
    <a:srgbClr val="2CB5B5"/>
    <a:srgbClr val="208482"/>
    <a:srgbClr val="40C3D5"/>
    <a:srgbClr val="A8ECEA"/>
    <a:srgbClr val="043585"/>
    <a:srgbClr val="90B6E6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113" d="100"/>
          <a:sy n="113" d="100"/>
        </p:scale>
        <p:origin x="126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28" Type="http://schemas.openxmlformats.org/officeDocument/2006/relationships/handoutMaster" Target="handoutMasters/handout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30" Type="http://schemas.openxmlformats.org/officeDocument/2006/relationships/viewProps" Target="view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 custT="1"/>
      <dgm:spPr>
        <a:solidFill>
          <a:schemeClr val="bg1"/>
        </a:solidFill>
        <a:ln>
          <a:solidFill>
            <a:srgbClr val="41C3D3"/>
          </a:solidFill>
        </a:ln>
      </dgm:spPr>
      <dgm:t>
        <a:bodyPr/>
        <a:lstStyle/>
        <a:p>
          <a:r>
            <a:rPr lang="nb-NO" sz="2800" dirty="0" smtClean="0">
              <a:solidFill>
                <a:srgbClr val="00B8B7"/>
              </a:solidFill>
            </a:rPr>
            <a:t>REK</a:t>
          </a:r>
          <a:endParaRPr lang="nb-NO" sz="2800" dirty="0">
            <a:solidFill>
              <a:srgbClr val="00B8B7"/>
            </a:solidFill>
          </a:endParaRPr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 custT="1"/>
      <dgm:spPr>
        <a:solidFill>
          <a:srgbClr val="41C3D3"/>
        </a:solidFill>
      </dgm:spPr>
      <dgm:t>
        <a:bodyPr/>
        <a:lstStyle/>
        <a:p>
          <a:r>
            <a:rPr lang="nb-NO" sz="1400" dirty="0" smtClean="0"/>
            <a:t>Studie-oppføring</a:t>
          </a:r>
          <a:endParaRPr lang="nb-NO" sz="1400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C39FA266-829E-4403-8456-400E2B0508BB}">
      <dgm:prSet custT="1"/>
      <dgm:spPr>
        <a:solidFill>
          <a:schemeClr val="bg1"/>
        </a:solidFill>
        <a:ln>
          <a:solidFill>
            <a:srgbClr val="41C3D3"/>
          </a:solidFill>
        </a:ln>
      </dgm:spPr>
      <dgm:t>
        <a:bodyPr/>
        <a:lstStyle/>
        <a:p>
          <a:r>
            <a:rPr lang="nb-NO" sz="1400" dirty="0" smtClean="0">
              <a:solidFill>
                <a:srgbClr val="00B8B7"/>
              </a:solidFill>
            </a:rPr>
            <a:t>Godkjenning  egen organisasjon</a:t>
          </a:r>
          <a:endParaRPr lang="nb-NO" sz="1400" dirty="0">
            <a:solidFill>
              <a:srgbClr val="00B8B7"/>
            </a:solidFill>
          </a:endParaRPr>
        </a:p>
      </dgm:t>
    </dgm:pt>
    <dgm:pt modelId="{960B99D9-9392-42DF-98AC-7E72AAEF08FF}" type="parTrans" cxnId="{8A5C8B40-9814-43A0-A1CC-1DA3989CF0D5}">
      <dgm:prSet/>
      <dgm:spPr/>
      <dgm:t>
        <a:bodyPr/>
        <a:lstStyle/>
        <a:p>
          <a:endParaRPr lang="nb-NO"/>
        </a:p>
      </dgm:t>
    </dgm:pt>
    <dgm:pt modelId="{0EC67B86-7171-46FE-9CAB-976320D55F56}" type="sibTrans" cxnId="{8A5C8B40-9814-43A0-A1CC-1DA3989CF0D5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8CBE3E01-8C65-46E8-9CE2-057F6EFAC7EE}" type="pres">
      <dgm:prSet presAssocID="{C39FA266-829E-4403-8456-400E2B0508BB}" presName="firstNode" presStyleLbl="node1" presStyleIdx="0" presStyleCnt="3" custScaleX="201687" custScaleY="191298" custLinFactNeighborX="-1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4E9760A-C330-4C15-9105-5D6C8F17452F}" type="pres">
      <dgm:prSet presAssocID="{0EC67B86-7171-46FE-9CAB-976320D55F56}" presName="sibTrans" presStyleLbl="sibTrans2D1" presStyleIdx="0" presStyleCnt="2"/>
      <dgm:spPr/>
      <dgm:t>
        <a:bodyPr/>
        <a:lstStyle/>
        <a:p>
          <a:endParaRPr lang="nb-NO"/>
        </a:p>
      </dgm:t>
    </dgm:pt>
    <dgm:pt modelId="{F56FCC95-3E0F-4A73-BF63-999DD002D864}" type="pres">
      <dgm:prSet presAssocID="{79D45D0E-3197-4D1E-99E1-B119810EAB4E}" presName="middleNode" presStyleCnt="0"/>
      <dgm:spPr/>
    </dgm:pt>
    <dgm:pt modelId="{BAB012D1-453D-4DAF-ADE1-68E0CD24C8C1}" type="pres">
      <dgm:prSet presAssocID="{79D45D0E-3197-4D1E-99E1-B119810EAB4E}" presName="padding" presStyleLbl="node1" presStyleIdx="0" presStyleCnt="3"/>
      <dgm:spPr/>
    </dgm:pt>
    <dgm:pt modelId="{7138DEFD-74FD-4946-8B49-F039A9A19CCA}" type="pres">
      <dgm:prSet presAssocID="{79D45D0E-3197-4D1E-99E1-B119810EAB4E}" presName="shape" presStyleLbl="node1" presStyleIdx="1" presStyleCnt="3" custScaleX="223525" custScaleY="20188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1" presStyleCnt="2"/>
      <dgm:spPr/>
      <dgm:t>
        <a:bodyPr/>
        <a:lstStyle/>
        <a:p>
          <a:endParaRPr lang="nb-NO"/>
        </a:p>
      </dgm:t>
    </dgm:pt>
    <dgm:pt modelId="{00F61989-21D4-4867-828A-F5CEE5BDB110}" type="pres">
      <dgm:prSet presAssocID="{0D0D455F-C11E-4192-A3F6-415903353E73}" presName="lastNode" presStyleLbl="node1" presStyleIdx="2" presStyleCnt="3" custScaleX="160218" custScaleY="14763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00F92C7B-75FC-457D-91AA-76DFD54B7C1A}" type="presOf" srcId="{79D45D0E-3197-4D1E-99E1-B119810EAB4E}" destId="{7138DEFD-74FD-4946-8B49-F039A9A19CCA}" srcOrd="0" destOrd="0" presId="urn:microsoft.com/office/officeart/2005/8/layout/bProcess2"/>
    <dgm:cxn modelId="{3B355E7F-A4BB-4352-BD6A-5CE2841143EE}" type="presOf" srcId="{0D0D455F-C11E-4192-A3F6-415903353E73}" destId="{00F61989-21D4-4867-828A-F5CEE5BDB11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5A60E47A-AD5C-4239-9BC8-714C7A2D82F2}" type="presOf" srcId="{0EC67B86-7171-46FE-9CAB-976320D55F56}" destId="{54E9760A-C330-4C15-9105-5D6C8F17452F}" srcOrd="0" destOrd="0" presId="urn:microsoft.com/office/officeart/2005/8/layout/bProcess2"/>
    <dgm:cxn modelId="{8A5C8B40-9814-43A0-A1CC-1DA3989CF0D5}" srcId="{1495B684-CB43-4D62-82A4-06321C810B53}" destId="{C39FA266-829E-4403-8456-400E2B0508BB}" srcOrd="0" destOrd="0" parTransId="{960B99D9-9392-42DF-98AC-7E72AAEF08FF}" sibTransId="{0EC67B86-7171-46FE-9CAB-976320D55F56}"/>
    <dgm:cxn modelId="{C08DC01B-F3E9-47B4-9EB4-52DEFA6E04B8}" type="presOf" srcId="{C39FA266-829E-4403-8456-400E2B0508BB}" destId="{8CBE3E01-8C65-46E8-9CE2-057F6EFAC7EE}" srcOrd="0" destOrd="0" presId="urn:microsoft.com/office/officeart/2005/8/layout/bProcess2"/>
    <dgm:cxn modelId="{C33BA7F4-4FD4-4294-B709-BE9933EC05C1}" srcId="{1495B684-CB43-4D62-82A4-06321C810B53}" destId="{79D45D0E-3197-4D1E-99E1-B119810EAB4E}" srcOrd="1" destOrd="0" parTransId="{E4057CAE-7810-4B62-AE7B-2F93B7B83781}" sibTransId="{181A1012-A62E-4E41-AAC5-F1A44FB52CC3}"/>
    <dgm:cxn modelId="{4D8AB764-7653-446A-8878-30013AA9FC4C}" srcId="{1495B684-CB43-4D62-82A4-06321C810B53}" destId="{0D0D455F-C11E-4192-A3F6-415903353E73}" srcOrd="2" destOrd="0" parTransId="{5DEF8C85-F8F3-463E-B379-F3FCDBAC0C25}" sibTransId="{7CBED8C8-D34A-486F-A170-70EB3EB5E9E0}"/>
    <dgm:cxn modelId="{285BE0FC-A2C6-4F89-AF27-8817B74F60EB}" type="presParOf" srcId="{41AC7066-19DA-46F8-868B-73BB9E5B2384}" destId="{8CBE3E01-8C65-46E8-9CE2-057F6EFAC7EE}" srcOrd="0" destOrd="0" presId="urn:microsoft.com/office/officeart/2005/8/layout/bProcess2"/>
    <dgm:cxn modelId="{CE9DECFB-02B5-4957-A731-790290EFD965}" type="presParOf" srcId="{41AC7066-19DA-46F8-868B-73BB9E5B2384}" destId="{54E9760A-C330-4C15-9105-5D6C8F17452F}" srcOrd="1" destOrd="0" presId="urn:microsoft.com/office/officeart/2005/8/layout/bProcess2"/>
    <dgm:cxn modelId="{254328FD-9AED-421B-B343-FA7C10391C27}" type="presParOf" srcId="{41AC7066-19DA-46F8-868B-73BB9E5B2384}" destId="{F56FCC95-3E0F-4A73-BF63-999DD002D864}" srcOrd="2" destOrd="0" presId="urn:microsoft.com/office/officeart/2005/8/layout/bProcess2"/>
    <dgm:cxn modelId="{2666A676-5769-4231-BA3B-9679B0B36059}" type="presParOf" srcId="{F56FCC95-3E0F-4A73-BF63-999DD002D864}" destId="{BAB012D1-453D-4DAF-ADE1-68E0CD24C8C1}" srcOrd="0" destOrd="0" presId="urn:microsoft.com/office/officeart/2005/8/layout/bProcess2"/>
    <dgm:cxn modelId="{5A9EFF66-6059-4A76-B545-80C3CDB3568D}" type="presParOf" srcId="{F56FCC95-3E0F-4A73-BF63-999DD002D864}" destId="{7138DEFD-74FD-4946-8B49-F039A9A19CCA}" srcOrd="1" destOrd="0" presId="urn:microsoft.com/office/officeart/2005/8/layout/bProcess2"/>
    <dgm:cxn modelId="{0FB91B4D-01C0-44A3-A812-5CB93F02205F}" type="presParOf" srcId="{41AC7066-19DA-46F8-868B-73BB9E5B2384}" destId="{6DB2F5E6-BB74-4ECC-A83B-41324DF37D04}" srcOrd="3" destOrd="0" presId="urn:microsoft.com/office/officeart/2005/8/layout/bProcess2"/>
    <dgm:cxn modelId="{7630EBDD-EC11-49AA-A369-AB490004EFD4}" type="presParOf" srcId="{41AC7066-19DA-46F8-868B-73BB9E5B2384}" destId="{00F61989-21D4-4867-828A-F5CEE5BDB110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E3E01-8C65-46E8-9CE2-057F6EFAC7EE}">
      <dsp:nvSpPr>
        <dsp:cNvPr id="0" name=""/>
        <dsp:cNvSpPr/>
      </dsp:nvSpPr>
      <dsp:spPr>
        <a:xfrm>
          <a:off x="180893" y="1508"/>
          <a:ext cx="1431601" cy="135785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41C3D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00B8B7"/>
              </a:solidFill>
            </a:rPr>
            <a:t>Godkjenning  egen organisasjon</a:t>
          </a:r>
          <a:endParaRPr lang="nb-NO" sz="1400" kern="1200" dirty="0">
            <a:solidFill>
              <a:srgbClr val="00B8B7"/>
            </a:solidFill>
          </a:endParaRPr>
        </a:p>
      </dsp:txBody>
      <dsp:txXfrm>
        <a:off x="390546" y="200362"/>
        <a:ext cx="1012295" cy="960150"/>
      </dsp:txXfrm>
    </dsp:sp>
    <dsp:sp modelId="{54E9760A-C330-4C15-9105-5D6C8F17452F}">
      <dsp:nvSpPr>
        <dsp:cNvPr id="0" name=""/>
        <dsp:cNvSpPr/>
      </dsp:nvSpPr>
      <dsp:spPr>
        <a:xfrm rot="10782028">
          <a:off x="776695" y="1421474"/>
          <a:ext cx="248434" cy="131670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8DEFD-74FD-4946-8B49-F039A9A19CCA}">
      <dsp:nvSpPr>
        <dsp:cNvPr id="0" name=""/>
        <dsp:cNvSpPr/>
      </dsp:nvSpPr>
      <dsp:spPr>
        <a:xfrm>
          <a:off x="374906" y="1607802"/>
          <a:ext cx="1058269" cy="95582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41C3D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>
              <a:solidFill>
                <a:srgbClr val="00B8B7"/>
              </a:solidFill>
            </a:rPr>
            <a:t>REK</a:t>
          </a:r>
          <a:endParaRPr lang="nb-NO" sz="2800" kern="1200" dirty="0">
            <a:solidFill>
              <a:srgbClr val="00B8B7"/>
            </a:solidFill>
          </a:endParaRPr>
        </a:p>
      </dsp:txBody>
      <dsp:txXfrm>
        <a:off x="529886" y="1747779"/>
        <a:ext cx="748309" cy="675866"/>
      </dsp:txXfrm>
    </dsp:sp>
    <dsp:sp modelId="{6DB2F5E6-BB74-4ECC-A83B-41324DF37D04}">
      <dsp:nvSpPr>
        <dsp:cNvPr id="0" name=""/>
        <dsp:cNvSpPr/>
      </dsp:nvSpPr>
      <dsp:spPr>
        <a:xfrm rot="10800000">
          <a:off x="779823" y="2625731"/>
          <a:ext cx="248434" cy="131670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61989-21D4-4867-828A-F5CEE5BDB110}">
      <dsp:nvSpPr>
        <dsp:cNvPr id="0" name=""/>
        <dsp:cNvSpPr/>
      </dsp:nvSpPr>
      <dsp:spPr>
        <a:xfrm>
          <a:off x="335416" y="2812057"/>
          <a:ext cx="1137248" cy="1047897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Studie-oppføring</a:t>
          </a:r>
          <a:endParaRPr lang="nb-NO" sz="1400" kern="1200" dirty="0"/>
        </a:p>
      </dsp:txBody>
      <dsp:txXfrm>
        <a:off x="501962" y="2965518"/>
        <a:ext cx="804156" cy="740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02.07.2021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02.07.2021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02.07.2021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02.07.2021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Tx/>
              <a:buFont typeface="Arial" panose="020B0604020202020204" pitchFamily="34" charset="0"/>
              <a:buChar char="•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Tx/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04646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391800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57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055440" y="2276872"/>
            <a:ext cx="9938320" cy="1152128"/>
          </a:xfrm>
        </p:spPr>
        <p:txBody>
          <a:bodyPr/>
          <a:lstStyle/>
          <a:p>
            <a:pPr marL="0" indent="0"/>
            <a:r>
              <a:rPr lang="nb-NO"/>
              <a:t>Systemstøtte</a:t>
            </a:r>
            <a:r>
              <a:rPr lang="nb-NO" dirty="0"/>
              <a:t> til administrasjon av klinisk forskning</a:t>
            </a:r>
          </a:p>
        </p:txBody>
      </p:sp>
    </p:spTree>
    <p:extLst>
      <p:ext uri="{BB962C8B-B14F-4D97-AF65-F5344CB8AC3E}">
        <p14:creationId xmlns:p14="http://schemas.microsoft.com/office/powerpoint/2010/main" val="351470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628800"/>
            <a:ext cx="8438728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Studieadministrasjon</a:t>
            </a:r>
            <a:endParaRPr lang="nb-NO" sz="2400" b="1" dirty="0"/>
          </a:p>
          <a:p>
            <a:pPr lvl="1"/>
            <a:endParaRPr lang="nb-NO" sz="2400" dirty="0" smtClean="0"/>
          </a:p>
          <a:p>
            <a:pPr lvl="1"/>
            <a:r>
              <a:rPr lang="nb-NO" sz="2400" dirty="0" smtClean="0"/>
              <a:t>Etter </a:t>
            </a:r>
            <a:r>
              <a:rPr lang="nb-NO" sz="2400" dirty="0"/>
              <a:t>godkjenning internt i egen organisasjon og av REK (regional etisk komite) oppretter studieteamet en </a:t>
            </a:r>
            <a:r>
              <a:rPr lang="nb-NO" sz="2400" b="1" dirty="0"/>
              <a:t>forskningsstudieoppføring</a:t>
            </a:r>
            <a:r>
              <a:rPr lang="nb-NO" sz="2400" dirty="0"/>
              <a:t> i </a:t>
            </a:r>
            <a:r>
              <a:rPr lang="nb-NO" sz="2400" dirty="0" smtClean="0"/>
              <a:t>Helseplattformen. </a:t>
            </a:r>
            <a:endParaRPr lang="nb-NO" sz="2400" dirty="0"/>
          </a:p>
          <a:p>
            <a:pPr lvl="1"/>
            <a:r>
              <a:rPr lang="nb-NO" sz="2400" dirty="0" smtClean="0"/>
              <a:t>En forskningsstudieoppføring er </a:t>
            </a:r>
            <a:r>
              <a:rPr lang="nb-NO" sz="2400" dirty="0"/>
              <a:t>grunnlaget for studieadministrative arbeidsflyter og oppgaver knyttet til den enkelte </a:t>
            </a:r>
            <a:r>
              <a:rPr lang="nb-NO" sz="2400" dirty="0" smtClean="0"/>
              <a:t>studien.</a:t>
            </a:r>
            <a:endParaRPr lang="nb-NO" sz="2400" dirty="0"/>
          </a:p>
        </p:txBody>
      </p:sp>
      <p:grpSp>
        <p:nvGrpSpPr>
          <p:cNvPr id="5" name="Gruppe 4"/>
          <p:cNvGrpSpPr/>
          <p:nvPr/>
        </p:nvGrpSpPr>
        <p:grpSpPr>
          <a:xfrm>
            <a:off x="8688288" y="861578"/>
            <a:ext cx="2772308" cy="4956425"/>
            <a:chOff x="8688288" y="789570"/>
            <a:chExt cx="2772308" cy="4956425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4171130820"/>
                </p:ext>
              </p:extLst>
            </p:nvPr>
          </p:nvGraphicFramePr>
          <p:xfrm>
            <a:off x="9120336" y="789570"/>
            <a:ext cx="1808082" cy="38614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8288" y="2973687"/>
              <a:ext cx="2772308" cy="27723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33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3" y="1340768"/>
            <a:ext cx="8352927" cy="5256584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 smtClean="0"/>
              <a:t>Det er arbeidsflyter i Helseplattformen for</a:t>
            </a:r>
            <a:endParaRPr lang="nb-NO" sz="2400" b="1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Etablering av en forskningsstudieoppføring</a:t>
            </a:r>
          </a:p>
          <a:p>
            <a:r>
              <a:rPr lang="nb-NO" sz="2400" dirty="0" smtClean="0">
                <a:solidFill>
                  <a:schemeClr val="tx1"/>
                </a:solidFill>
              </a:rPr>
              <a:t>Rekruttering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forskningsdeltakere via </a:t>
            </a:r>
            <a:r>
              <a:rPr lang="nb-NO" sz="2200" dirty="0" err="1" smtClean="0">
                <a:solidFill>
                  <a:schemeClr val="tx1"/>
                </a:solidFill>
              </a:rPr>
              <a:t>HelsaMi</a:t>
            </a:r>
            <a:endParaRPr lang="nb-NO" sz="2200" dirty="0" smtClean="0">
              <a:solidFill>
                <a:schemeClr val="tx1"/>
              </a:solidFill>
            </a:endParaRPr>
          </a:p>
          <a:p>
            <a:pPr lvl="1"/>
            <a:r>
              <a:rPr lang="nb-NO" sz="2200" dirty="0" err="1" smtClean="0">
                <a:solidFill>
                  <a:schemeClr val="tx1"/>
                </a:solidFill>
              </a:rPr>
              <a:t>vha</a:t>
            </a:r>
            <a:r>
              <a:rPr lang="nb-NO" sz="2200" dirty="0" smtClean="0">
                <a:solidFill>
                  <a:schemeClr val="tx1"/>
                </a:solidFill>
              </a:rPr>
              <a:t> beslutningsstøtte (Best </a:t>
            </a:r>
            <a:r>
              <a:rPr lang="nb-NO" sz="2200" dirty="0" err="1" smtClean="0">
                <a:solidFill>
                  <a:schemeClr val="tx1"/>
                </a:solidFill>
              </a:rPr>
              <a:t>Practice</a:t>
            </a:r>
            <a:r>
              <a:rPr lang="nb-NO" sz="2200" dirty="0" smtClean="0">
                <a:solidFill>
                  <a:schemeClr val="tx1"/>
                </a:solidFill>
              </a:rPr>
              <a:t> </a:t>
            </a:r>
            <a:r>
              <a:rPr lang="nb-NO" sz="2200" dirty="0" err="1" smtClean="0">
                <a:solidFill>
                  <a:schemeClr val="tx1"/>
                </a:solidFill>
              </a:rPr>
              <a:t>Advisories</a:t>
            </a:r>
            <a:r>
              <a:rPr lang="nb-NO" sz="2200" dirty="0" smtClean="0">
                <a:solidFill>
                  <a:schemeClr val="tx1"/>
                </a:solidFill>
              </a:rPr>
              <a:t> (BPA)) i møte med kliniker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innhenting av forskningssamtykke</a:t>
            </a:r>
          </a:p>
        </p:txBody>
      </p:sp>
      <p:pic>
        <p:nvPicPr>
          <p:cNvPr id="5122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002" y="2659719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63" b="100000" l="0" r="100000">
                        <a14:foregroundMark x1="84653" y1="53488" x2="84653" y2="53488"/>
                        <a14:foregroundMark x1="84653" y1="38760" x2="84653" y2="38760"/>
                        <a14:foregroundMark x1="84653" y1="34884" x2="84653" y2="34884"/>
                        <a14:foregroundMark x1="24422" y1="22093" x2="24422" y2="22093"/>
                        <a14:foregroundMark x1="28713" y1="43411" x2="28713" y2="43411"/>
                        <a14:foregroundMark x1="35314" y1="58915" x2="35314" y2="58915"/>
                        <a14:foregroundMark x1="44389" y1="41473" x2="44389" y2="41473"/>
                        <a14:foregroundMark x1="50660" y1="48837" x2="50660" y2="48837"/>
                        <a14:foregroundMark x1="61881" y1="46899" x2="61881" y2="468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60627" y="2060848"/>
            <a:ext cx="2165995" cy="92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988840"/>
            <a:ext cx="10092781" cy="460851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 smtClean="0"/>
              <a:t>Det er arbeidsflyter i Helseplattformen for</a:t>
            </a:r>
            <a:endParaRPr lang="nb-NO" sz="2400" b="1" dirty="0" smtClean="0">
              <a:solidFill>
                <a:schemeClr val="tx1"/>
              </a:solidFill>
            </a:endParaRPr>
          </a:p>
          <a:p>
            <a:pPr marL="0" indent="0">
              <a:buClrTx/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Gjennomføring 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tilknytning av forskningsdeltakere til en forskningsstudie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knytte forordninger og undersøkelser til en forskningsstudie</a:t>
            </a:r>
          </a:p>
          <a:p>
            <a:pPr lvl="1"/>
            <a:r>
              <a:rPr lang="nb-NO" sz="2200" dirty="0"/>
              <a:t>spørreskjema for </a:t>
            </a:r>
            <a:r>
              <a:rPr lang="nb-NO" sz="2200" dirty="0" smtClean="0"/>
              <a:t>forskning</a:t>
            </a:r>
            <a:endParaRPr lang="nb-NO" sz="2200" dirty="0" smtClean="0">
              <a:solidFill>
                <a:schemeClr val="tx1"/>
              </a:solidFill>
            </a:endParaRPr>
          </a:p>
          <a:p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714865"/>
            <a:ext cx="1955132" cy="195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772816"/>
            <a:ext cx="10092781" cy="496855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/>
              <a:t>Det er arbeidsflyter i Helseplattformen for</a:t>
            </a:r>
          </a:p>
          <a:p>
            <a:pPr marL="0" indent="0">
              <a:buClrTx/>
              <a:buNone/>
            </a:pPr>
            <a:endParaRPr lang="nb-NO" sz="2400" dirty="0" smtClean="0">
              <a:solidFill>
                <a:schemeClr val="tx1"/>
              </a:solidFill>
            </a:endParaRPr>
          </a:p>
          <a:p>
            <a:r>
              <a:rPr lang="nb-NO" sz="2400" dirty="0" smtClean="0">
                <a:solidFill>
                  <a:schemeClr val="tx1"/>
                </a:solidFill>
              </a:rPr>
              <a:t>Varsler om forskningsdeltakere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varsel om forskningskontakt/avtale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varsel om innleggelse av forskningsdeltaker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varsel om og dokumentasjon av uønskede hendelser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616280" y="2204864"/>
            <a:ext cx="2365710" cy="2365710"/>
            <a:chOff x="9120336" y="1844824"/>
            <a:chExt cx="2365710" cy="2365710"/>
          </a:xfrm>
        </p:grpSpPr>
        <p:grpSp>
          <p:nvGrpSpPr>
            <p:cNvPr id="4" name="Gruppe 3"/>
            <p:cNvGrpSpPr/>
            <p:nvPr/>
          </p:nvGrpSpPr>
          <p:grpSpPr>
            <a:xfrm>
              <a:off x="10004645" y="2564904"/>
              <a:ext cx="597092" cy="702809"/>
              <a:chOff x="1775520" y="548680"/>
              <a:chExt cx="597092" cy="702809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1940553" y="845023"/>
                <a:ext cx="258660" cy="406466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A30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1775520" y="1048256"/>
                <a:ext cx="597092" cy="2032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8" name="Rett linje 7"/>
              <p:cNvCxnSpPr/>
              <p:nvPr/>
            </p:nvCxnSpPr>
            <p:spPr>
              <a:xfrm flipV="1">
                <a:off x="2063552" y="548680"/>
                <a:ext cx="0" cy="220777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tt linje 8"/>
              <p:cNvCxnSpPr/>
              <p:nvPr/>
            </p:nvCxnSpPr>
            <p:spPr>
              <a:xfrm flipV="1">
                <a:off x="2215952" y="689230"/>
                <a:ext cx="156660" cy="14748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linje 9"/>
              <p:cNvCxnSpPr/>
              <p:nvPr/>
            </p:nvCxnSpPr>
            <p:spPr>
              <a:xfrm flipH="1" flipV="1">
                <a:off x="1775520" y="689230"/>
                <a:ext cx="144016" cy="14055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0336" y="1844824"/>
              <a:ext cx="236571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06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23392" y="1052736"/>
            <a:ext cx="10092781" cy="5688632"/>
          </a:xfrm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nb-NO" sz="2400" b="1" dirty="0"/>
              <a:t>Det er arbeidsflyter i Helseplattformen for</a:t>
            </a:r>
          </a:p>
          <a:p>
            <a:endParaRPr lang="nb-NO" sz="2400" dirty="0" smtClean="0"/>
          </a:p>
          <a:p>
            <a:endParaRPr lang="nb-NO" sz="2400" dirty="0"/>
          </a:p>
          <a:p>
            <a:r>
              <a:rPr lang="nb-NO" sz="2400" dirty="0" err="1" smtClean="0"/>
              <a:t>Div</a:t>
            </a:r>
            <a:r>
              <a:rPr lang="nb-NO" sz="2400" dirty="0" smtClean="0"/>
              <a:t> annen forskningsadministrasjon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kobling av en timeavtale/innleggelse til en forskningsstudie</a:t>
            </a:r>
          </a:p>
          <a:p>
            <a:pPr lvl="1"/>
            <a:r>
              <a:rPr lang="nb-NO" sz="2200" dirty="0" err="1" smtClean="0">
                <a:solidFill>
                  <a:schemeClr val="tx1"/>
                </a:solidFill>
              </a:rPr>
              <a:t>forskningsbiobanking</a:t>
            </a:r>
            <a:endParaRPr lang="nb-NO" sz="2200" dirty="0" smtClean="0">
              <a:solidFill>
                <a:schemeClr val="tx1"/>
              </a:solidFill>
            </a:endParaRP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forskningsfakturering og fordeling av takster mellom det offentlige og forskningsstudien</a:t>
            </a:r>
          </a:p>
          <a:p>
            <a:pPr lvl="1"/>
            <a:r>
              <a:rPr lang="nb-NO" sz="2200" dirty="0" smtClean="0">
                <a:solidFill>
                  <a:schemeClr val="tx1"/>
                </a:solidFill>
              </a:rPr>
              <a:t>frigivelse av journaldata til ekstern forskningsmonitor</a:t>
            </a:r>
          </a:p>
          <a:p>
            <a:pPr lvl="1"/>
            <a:r>
              <a:rPr lang="nb-NO" sz="2200" dirty="0"/>
              <a:t>d</a:t>
            </a:r>
            <a:r>
              <a:rPr lang="nb-NO" sz="2200" dirty="0" smtClean="0"/>
              <a:t>iv forskningsoppgaver </a:t>
            </a:r>
            <a:r>
              <a:rPr lang="nb-NO" sz="2200" dirty="0"/>
              <a:t>for forskningskoordinator</a:t>
            </a:r>
          </a:p>
          <a:p>
            <a:pPr lvl="1"/>
            <a:endParaRPr lang="nb-NO" sz="2200" dirty="0" smtClean="0">
              <a:solidFill>
                <a:schemeClr val="tx1"/>
              </a:solidFill>
            </a:endParaRPr>
          </a:p>
          <a:p>
            <a:endParaRPr lang="nb-NO" sz="24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2797790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1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988840"/>
            <a:ext cx="8726760" cy="3672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Er det nok potensielle pasienter tilgjengelig for studiet?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En kliniker eller forsker kan benytte </a:t>
            </a:r>
            <a:r>
              <a:rPr lang="nb-NO" sz="2400" b="1" dirty="0" err="1" smtClean="0"/>
              <a:t>SlicerDicer</a:t>
            </a:r>
            <a:r>
              <a:rPr lang="nb-NO" sz="2400" dirty="0" smtClean="0"/>
              <a:t> som er </a:t>
            </a:r>
            <a:r>
              <a:rPr lang="nb-NO" sz="2400" dirty="0"/>
              <a:t>et verktøy </a:t>
            </a:r>
            <a:r>
              <a:rPr lang="nb-NO" sz="2400" dirty="0" smtClean="0"/>
              <a:t>for å undersøke </a:t>
            </a:r>
            <a:r>
              <a:rPr lang="nb-NO" sz="2400" dirty="0"/>
              <a:t>om det er et tilstrekkelig antall potensielle studiedeltakere </a:t>
            </a:r>
            <a:r>
              <a:rPr lang="nb-NO" sz="2400" dirty="0" smtClean="0"/>
              <a:t>i organisasjonen til </a:t>
            </a:r>
            <a:r>
              <a:rPr lang="nb-NO" sz="2400" dirty="0"/>
              <a:t>en planlagt klinisk studie (</a:t>
            </a:r>
            <a:r>
              <a:rPr lang="nb-NO" sz="2400" dirty="0" err="1"/>
              <a:t>feasibility</a:t>
            </a:r>
            <a:r>
              <a:rPr lang="nb-NO" sz="2400" dirty="0" smtClean="0"/>
              <a:t>). </a:t>
            </a:r>
            <a:endParaRPr lang="nb-NO" sz="2400" dirty="0"/>
          </a:p>
          <a:p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9532892" y="2420888"/>
            <a:ext cx="1747684" cy="1963708"/>
            <a:chOff x="9532892" y="2420888"/>
            <a:chExt cx="1747684" cy="1963708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2892" y="2924944"/>
              <a:ext cx="1459652" cy="1459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kstSylinder 4"/>
            <p:cNvSpPr txBox="1"/>
            <p:nvPr/>
          </p:nvSpPr>
          <p:spPr>
            <a:xfrm>
              <a:off x="10200456" y="2420888"/>
              <a:ext cx="10801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600" dirty="0" smtClean="0">
                  <a:solidFill>
                    <a:srgbClr val="2CB5B5"/>
                  </a:solidFill>
                </a:rPr>
                <a:t>?</a:t>
              </a:r>
              <a:endParaRPr lang="nb-NO" sz="9600" dirty="0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29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700808"/>
            <a:ext cx="8006680" cy="3960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>
                <a:solidFill>
                  <a:prstClr val="black"/>
                </a:solidFill>
              </a:rPr>
              <a:t>Hint om pasient som er aktuell for et klinisk studie</a:t>
            </a:r>
          </a:p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prstClr val="black"/>
                </a:solidFill>
              </a:rPr>
              <a:t>En kliniker får </a:t>
            </a:r>
            <a:r>
              <a:rPr lang="nb-NO" sz="2400" dirty="0">
                <a:solidFill>
                  <a:prstClr val="black"/>
                </a:solidFill>
              </a:rPr>
              <a:t>opp et varsel (</a:t>
            </a:r>
            <a:r>
              <a:rPr lang="nb-NO" sz="2400" b="1" dirty="0">
                <a:solidFill>
                  <a:prstClr val="black"/>
                </a:solidFill>
              </a:rPr>
              <a:t>Best </a:t>
            </a:r>
            <a:r>
              <a:rPr lang="nb-NO" sz="2400" b="1" dirty="0" err="1">
                <a:solidFill>
                  <a:prstClr val="black"/>
                </a:solidFill>
              </a:rPr>
              <a:t>Practice</a:t>
            </a:r>
            <a:r>
              <a:rPr lang="nb-NO" sz="2400" b="1" dirty="0">
                <a:solidFill>
                  <a:prstClr val="black"/>
                </a:solidFill>
              </a:rPr>
              <a:t> </a:t>
            </a:r>
            <a:r>
              <a:rPr lang="nb-NO" sz="2400" b="1" dirty="0" err="1">
                <a:solidFill>
                  <a:prstClr val="black"/>
                </a:solidFill>
              </a:rPr>
              <a:t>Advisories</a:t>
            </a:r>
            <a:r>
              <a:rPr lang="nb-NO" sz="2400" b="1" dirty="0">
                <a:solidFill>
                  <a:prstClr val="black"/>
                </a:solidFill>
              </a:rPr>
              <a:t> </a:t>
            </a:r>
            <a:r>
              <a:rPr lang="nb-NO" sz="2400" dirty="0" smtClean="0">
                <a:solidFill>
                  <a:prstClr val="black"/>
                </a:solidFill>
              </a:rPr>
              <a:t>- BPA</a:t>
            </a:r>
            <a:r>
              <a:rPr lang="nb-NO" sz="2400" dirty="0">
                <a:solidFill>
                  <a:prstClr val="black"/>
                </a:solidFill>
              </a:rPr>
              <a:t>) om at </a:t>
            </a:r>
            <a:r>
              <a:rPr lang="nb-NO" sz="2400" dirty="0" smtClean="0">
                <a:solidFill>
                  <a:prstClr val="black"/>
                </a:solidFill>
              </a:rPr>
              <a:t>en pasient </a:t>
            </a:r>
            <a:r>
              <a:rPr lang="nb-NO" sz="2400" dirty="0">
                <a:solidFill>
                  <a:prstClr val="black"/>
                </a:solidFill>
              </a:rPr>
              <a:t>oppfyller kriterier for en klinisk studie eller en </a:t>
            </a:r>
            <a:r>
              <a:rPr lang="nb-NO" sz="2400" dirty="0" err="1" smtClean="0">
                <a:solidFill>
                  <a:prstClr val="black"/>
                </a:solidFill>
              </a:rPr>
              <a:t>forskningsbiobank</a:t>
            </a:r>
            <a:r>
              <a:rPr lang="nb-NO" sz="2400" dirty="0" smtClean="0">
                <a:solidFill>
                  <a:prstClr val="black"/>
                </a:solidFill>
              </a:rPr>
              <a:t>.</a:t>
            </a: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b-NO" sz="2400" dirty="0" smtClean="0">
                <a:solidFill>
                  <a:prstClr val="black"/>
                </a:solidFill>
              </a:rPr>
              <a:t>Kliniker kan informere pasienten. Dersom pasienten er interessert, registreres dette i </a:t>
            </a:r>
            <a:r>
              <a:rPr lang="nb-NO" sz="2400" dirty="0" smtClean="0">
                <a:solidFill>
                  <a:prstClr val="black"/>
                </a:solidFill>
              </a:rPr>
              <a:t>Helseplattformen.</a:t>
            </a:r>
            <a:endParaRPr lang="nb-NO" sz="2400" dirty="0" smtClean="0">
              <a:solidFill>
                <a:prstClr val="black"/>
              </a:solidFill>
            </a:endParaRPr>
          </a:p>
          <a:p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sz="2400" dirty="0" smtClean="0"/>
          </a:p>
        </p:txBody>
      </p:sp>
      <p:grpSp>
        <p:nvGrpSpPr>
          <p:cNvPr id="3" name="Gruppe 2"/>
          <p:cNvGrpSpPr/>
          <p:nvPr/>
        </p:nvGrpSpPr>
        <p:grpSpPr>
          <a:xfrm>
            <a:off x="8616280" y="2204864"/>
            <a:ext cx="2365710" cy="2365710"/>
            <a:chOff x="9120336" y="1844824"/>
            <a:chExt cx="2365710" cy="2365710"/>
          </a:xfrm>
        </p:grpSpPr>
        <p:grpSp>
          <p:nvGrpSpPr>
            <p:cNvPr id="4" name="Gruppe 3"/>
            <p:cNvGrpSpPr/>
            <p:nvPr/>
          </p:nvGrpSpPr>
          <p:grpSpPr>
            <a:xfrm>
              <a:off x="10004645" y="2564904"/>
              <a:ext cx="597092" cy="702809"/>
              <a:chOff x="1775520" y="548680"/>
              <a:chExt cx="597092" cy="702809"/>
            </a:xfrm>
          </p:grpSpPr>
          <p:sp>
            <p:nvSpPr>
              <p:cNvPr id="6" name="Ellipse 5"/>
              <p:cNvSpPr/>
              <p:nvPr/>
            </p:nvSpPr>
            <p:spPr>
              <a:xfrm>
                <a:off x="1940553" y="845023"/>
                <a:ext cx="258660" cy="406466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A30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1775520" y="1048256"/>
                <a:ext cx="597092" cy="2032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8" name="Rett linje 7"/>
              <p:cNvCxnSpPr/>
              <p:nvPr/>
            </p:nvCxnSpPr>
            <p:spPr>
              <a:xfrm flipV="1">
                <a:off x="2063552" y="548680"/>
                <a:ext cx="0" cy="220777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Rett linje 8"/>
              <p:cNvCxnSpPr/>
              <p:nvPr/>
            </p:nvCxnSpPr>
            <p:spPr>
              <a:xfrm flipV="1">
                <a:off x="2215952" y="689230"/>
                <a:ext cx="156660" cy="14748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Rett linje 9"/>
              <p:cNvCxnSpPr/>
              <p:nvPr/>
            </p:nvCxnSpPr>
            <p:spPr>
              <a:xfrm flipH="1" flipV="1">
                <a:off x="1775520" y="689230"/>
                <a:ext cx="144016" cy="14055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0336" y="1844824"/>
              <a:ext cx="236571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98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0" y="1844824"/>
            <a:ext cx="8533543" cy="3816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Behov for </a:t>
            </a:r>
            <a:r>
              <a:rPr lang="nb-NO" sz="2400" b="1" dirty="0" err="1" smtClean="0"/>
              <a:t>avblinding</a:t>
            </a:r>
            <a:r>
              <a:rPr lang="nb-NO" sz="2400" b="1" dirty="0" smtClean="0"/>
              <a:t> ved akutt sykdom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En kliniker kan se </a:t>
            </a:r>
            <a:r>
              <a:rPr lang="nb-NO" sz="2400" dirty="0"/>
              <a:t>om en pasient er aktiv i en intervensjonsstudie og kan ved ett klikk se hvilken studie det er og finne kontaktinfo til </a:t>
            </a:r>
            <a:r>
              <a:rPr lang="nb-NO" sz="2400" dirty="0" smtClean="0"/>
              <a:t>utprøver/koordinator</a:t>
            </a:r>
          </a:p>
          <a:p>
            <a:r>
              <a:rPr lang="nb-NO" sz="2400" dirty="0" smtClean="0"/>
              <a:t>Særlig </a:t>
            </a:r>
            <a:r>
              <a:rPr lang="nb-NO" sz="2400" dirty="0"/>
              <a:t>nyttig dersom det skulle være behov for </a:t>
            </a:r>
            <a:r>
              <a:rPr lang="nb-NO" sz="2400" dirty="0" err="1"/>
              <a:t>avblinding</a:t>
            </a:r>
            <a:r>
              <a:rPr lang="nb-NO" sz="2400" dirty="0"/>
              <a:t> i en legemiddelstudie, hvor det kan være viktig å vite om pasienten mottar aktivt studielegemiddel eller placebo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1331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143" y="2731727"/>
            <a:ext cx="1777393" cy="177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79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196753"/>
            <a:ext cx="973487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b-NO" sz="2400" dirty="0" smtClean="0">
              <a:solidFill>
                <a:prstClr val="black"/>
              </a:solidFill>
            </a:endParaRPr>
          </a:p>
          <a:p>
            <a:r>
              <a:rPr lang="nb-NO" sz="2400" dirty="0" smtClean="0">
                <a:solidFill>
                  <a:prstClr val="black"/>
                </a:solidFill>
              </a:rPr>
              <a:t>Alle innbyggere som oppretter en profil i </a:t>
            </a:r>
            <a:r>
              <a:rPr lang="nb-NO" sz="2400" dirty="0" err="1" smtClean="0">
                <a:solidFill>
                  <a:prstClr val="black"/>
                </a:solidFill>
              </a:rPr>
              <a:t>HelsaMi</a:t>
            </a:r>
            <a:r>
              <a:rPr lang="nb-NO" sz="2400" dirty="0" smtClean="0">
                <a:solidFill>
                  <a:prstClr val="black"/>
                </a:solidFill>
              </a:rPr>
              <a:t> kan registrere sin preferanse med hensyn til å bli kontaktet for informasjon om aktuelle </a:t>
            </a:r>
            <a:r>
              <a:rPr lang="nb-NO" sz="2400" dirty="0" err="1" smtClean="0">
                <a:solidFill>
                  <a:prstClr val="black"/>
                </a:solidFill>
              </a:rPr>
              <a:t>forskningsstudier</a:t>
            </a:r>
            <a:endParaRPr lang="nb-NO" sz="2400" dirty="0" smtClean="0">
              <a:solidFill>
                <a:prstClr val="black"/>
              </a:solidFill>
            </a:endParaRPr>
          </a:p>
          <a:p>
            <a:r>
              <a:rPr lang="nb-NO" sz="2400" dirty="0" err="1" smtClean="0">
                <a:solidFill>
                  <a:prstClr val="black"/>
                </a:solidFill>
              </a:rPr>
              <a:t>HelsaMi</a:t>
            </a:r>
            <a:r>
              <a:rPr lang="nb-NO" sz="2400" dirty="0" smtClean="0">
                <a:solidFill>
                  <a:prstClr val="black"/>
                </a:solidFill>
              </a:rPr>
              <a:t> kan brukes til 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kommunikasjon med studiekoordinatorer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gi/avslå/trekke samtykke til deltakelse in en konkret forskningsstudie</a:t>
            </a:r>
          </a:p>
          <a:p>
            <a:pPr lvl="1"/>
            <a:r>
              <a:rPr lang="nb-NO" sz="2400" dirty="0">
                <a:solidFill>
                  <a:prstClr val="black"/>
                </a:solidFill>
              </a:rPr>
              <a:t>å</a:t>
            </a:r>
            <a:r>
              <a:rPr lang="nb-NO" sz="2400" dirty="0" smtClean="0">
                <a:solidFill>
                  <a:prstClr val="black"/>
                </a:solidFill>
              </a:rPr>
              <a:t> holde oversikt over hvilke </a:t>
            </a:r>
            <a:r>
              <a:rPr lang="nb-NO" sz="2400" dirty="0" err="1" smtClean="0">
                <a:solidFill>
                  <a:prstClr val="black"/>
                </a:solidFill>
              </a:rPr>
              <a:t>forskningsstudier</a:t>
            </a:r>
            <a:r>
              <a:rPr lang="nb-NO" sz="2400" dirty="0" smtClean="0">
                <a:solidFill>
                  <a:prstClr val="black"/>
                </a:solidFill>
              </a:rPr>
              <a:t> de deltar i</a:t>
            </a:r>
          </a:p>
          <a:p>
            <a:pPr lvl="1"/>
            <a:r>
              <a:rPr lang="nb-NO" sz="2400" dirty="0" smtClean="0">
                <a:solidFill>
                  <a:prstClr val="black"/>
                </a:solidFill>
              </a:rPr>
              <a:t>Spørreskjema og andre forskningsinstrument</a:t>
            </a:r>
            <a:endParaRPr lang="nb-NO" sz="2400" i="1" dirty="0" smtClean="0"/>
          </a:p>
          <a:p>
            <a:pPr marL="0" indent="0">
              <a:buNone/>
            </a:pPr>
            <a:endParaRPr lang="nb-NO" sz="2400" i="1" dirty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63" b="100000" l="0" r="100000">
                        <a14:foregroundMark x1="84653" y1="53488" x2="84653" y2="53488"/>
                        <a14:foregroundMark x1="84653" y1="38760" x2="84653" y2="38760"/>
                        <a14:foregroundMark x1="84653" y1="34884" x2="84653" y2="34884"/>
                        <a14:foregroundMark x1="24422" y1="22093" x2="24422" y2="22093"/>
                        <a14:foregroundMark x1="28713" y1="43411" x2="28713" y2="43411"/>
                        <a14:foregroundMark x1="35314" y1="58915" x2="35314" y2="58915"/>
                        <a14:foregroundMark x1="44389" y1="41473" x2="44389" y2="41473"/>
                        <a14:foregroundMark x1="50660" y1="48837" x2="50660" y2="48837"/>
                        <a14:foregroundMark x1="61881" y1="46899" x2="61881" y2="4689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376" y="606174"/>
            <a:ext cx="2774346" cy="118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8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7290" y="1646321"/>
            <a:ext cx="9877945" cy="4879023"/>
          </a:xfrm>
          <a:prstGeom prst="rect">
            <a:avLst/>
          </a:prstGeom>
        </p:spPr>
      </p:pic>
      <p:sp>
        <p:nvSpPr>
          <p:cNvPr id="2" name="TekstSylinder 1"/>
          <p:cNvSpPr txBox="1"/>
          <p:nvPr/>
        </p:nvSpPr>
        <p:spPr>
          <a:xfrm>
            <a:off x="2592220" y="764704"/>
            <a:ext cx="6128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Forskningsarbeidsflyter i helseplattformen</a:t>
            </a:r>
            <a:endParaRPr lang="nb-NO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61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343" y="2204864"/>
            <a:ext cx="2602281" cy="260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1844827"/>
            <a:ext cx="9158808" cy="4032445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I følge nasjonal handlingsplan for kliniske studier er det et mål at antall kliniske studier skal fordobles innen </a:t>
            </a:r>
            <a:r>
              <a:rPr lang="nb-NO" sz="2400" dirty="0" smtClean="0"/>
              <a:t>2025. På den måten skal fagmiljøene </a:t>
            </a:r>
            <a:r>
              <a:rPr lang="nb-NO" sz="2400" dirty="0"/>
              <a:t>gjøres </a:t>
            </a:r>
            <a:r>
              <a:rPr lang="nb-NO" sz="2400" dirty="0" smtClean="0"/>
              <a:t>bedre </a:t>
            </a:r>
            <a:r>
              <a:rPr lang="nb-NO" sz="2400" dirty="0"/>
              <a:t>i stand til å ta i bruk ny kunnskap, og bidra til at flere pasienter får muligheten til å prøve ut ny, lovende </a:t>
            </a:r>
            <a:r>
              <a:rPr lang="nb-NO" sz="2400" dirty="0" smtClean="0"/>
              <a:t>behandling. 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Dette </a:t>
            </a:r>
            <a:r>
              <a:rPr lang="nb-NO" sz="2400" dirty="0"/>
              <a:t>er en kulturendring som krever at alle pasientmøter ses på som potensielle kilder til forskning og ny </a:t>
            </a:r>
            <a:r>
              <a:rPr lang="nb-NO" sz="2400" dirty="0" smtClean="0"/>
              <a:t>kunnskap.</a:t>
            </a: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6963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548680"/>
            <a:ext cx="10092781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Forskningsmodulen til Helseplattformen vil medføre </a:t>
            </a:r>
            <a:r>
              <a:rPr lang="nb-NO" sz="2400" b="1" dirty="0" smtClean="0"/>
              <a:t>tre større endringer </a:t>
            </a:r>
            <a:r>
              <a:rPr lang="nb-NO" sz="2400" dirty="0" smtClean="0"/>
              <a:t>i arbeidshverdagen for sluttbrukere som driver med </a:t>
            </a:r>
            <a:r>
              <a:rPr lang="nb-NO" sz="2400" smtClean="0"/>
              <a:t>klinisk </a:t>
            </a:r>
            <a:r>
              <a:rPr lang="nb-NO" sz="2400" smtClean="0"/>
              <a:t>forskning.</a:t>
            </a: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Vi må opprette forskningsstudieoppføringer og pasient-studie-tilknytninger for alle pasientrettede studier i Midt-Norge</a:t>
            </a:r>
          </a:p>
          <a:p>
            <a:pPr lvl="1"/>
            <a:r>
              <a:rPr lang="nb-NO" sz="2400" dirty="0" smtClean="0"/>
              <a:t>Dette er grunnlaget for bruk av forskningsfunksjonaliteten </a:t>
            </a:r>
            <a:endParaRPr lang="nb-NO" sz="2400" dirty="0"/>
          </a:p>
          <a:p>
            <a:pPr marL="514350" indent="-514350">
              <a:buFont typeface="+mj-lt"/>
              <a:buAutoNum type="arabicPeriod"/>
            </a:pPr>
            <a:r>
              <a:rPr lang="nb-NO" sz="2400" dirty="0" smtClean="0"/>
              <a:t>Vi får arbeidsflyter som knytter forordninger, kontakter og takster til studiene</a:t>
            </a:r>
          </a:p>
          <a:p>
            <a:pPr lvl="1"/>
            <a:r>
              <a:rPr lang="nb-NO" sz="2400" dirty="0" smtClean="0"/>
              <a:t>Dette er noe alle brukere vil måtte gjøre og noe alle brukere vil se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Vi må innhente innbyggernes rekrutteringspreferanse i </a:t>
            </a:r>
            <a:r>
              <a:rPr lang="nb-NO" sz="2400" dirty="0" err="1" smtClean="0"/>
              <a:t>HelsaMi</a:t>
            </a:r>
            <a:endParaRPr lang="nb-NO" sz="2400" dirty="0" smtClean="0"/>
          </a:p>
          <a:p>
            <a:pPr lvl="1"/>
            <a:r>
              <a:rPr lang="nb-NO" sz="2400" dirty="0" smtClean="0"/>
              <a:t>Dette vil la oss identifisere mulige kandidater til </a:t>
            </a:r>
            <a:r>
              <a:rPr lang="nb-NO" sz="2400" dirty="0" err="1" smtClean="0"/>
              <a:t>forskningsstudier</a:t>
            </a:r>
            <a:endParaRPr lang="nb-NO" sz="2400" dirty="0" smtClean="0"/>
          </a:p>
          <a:p>
            <a:pPr lvl="1"/>
            <a:endParaRPr lang="nb-NO" sz="2400" dirty="0" smtClean="0"/>
          </a:p>
          <a:p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4316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09601" y="2564904"/>
            <a:ext cx="8654752" cy="3096341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Frem til nå har det </a:t>
            </a:r>
            <a:r>
              <a:rPr lang="nb-NO" sz="2400" dirty="0"/>
              <a:t>ikke vært muligheter for studieadministrativ støtte i </a:t>
            </a:r>
            <a:r>
              <a:rPr lang="nb-NO" sz="2400" dirty="0" smtClean="0"/>
              <a:t>pasientjournalen. Man har kunnet dokumentert </a:t>
            </a:r>
            <a:r>
              <a:rPr lang="nb-NO" sz="2400" dirty="0"/>
              <a:t>i et journalnotat at pasienten har samtykket og er inkludert i en gitt </a:t>
            </a:r>
            <a:r>
              <a:rPr lang="nb-NO" sz="2400" dirty="0" smtClean="0"/>
              <a:t>studie.</a:t>
            </a:r>
            <a:endParaRPr lang="nb-NO" sz="2400" dirty="0"/>
          </a:p>
          <a:p>
            <a:endParaRPr lang="nb-NO" sz="2400" dirty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42250" y1="45000" x2="48500" y2="66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756" y="2461260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92896"/>
            <a:ext cx="7862663" cy="3168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Forskningsapplikasjonen i </a:t>
            </a:r>
            <a:r>
              <a:rPr lang="nb-NO" sz="2400" dirty="0" err="1" smtClean="0"/>
              <a:t>Epic</a:t>
            </a:r>
            <a:r>
              <a:rPr lang="nb-NO" sz="2400" dirty="0" smtClean="0"/>
              <a:t> er integrert med alle andre deler av Helseplattformen. Dette gjør at all forskning skal kunne være en integrert del av all </a:t>
            </a:r>
            <a:r>
              <a:rPr lang="nb-NO" sz="2400" dirty="0" smtClean="0"/>
              <a:t>pasientbehandling. </a:t>
            </a:r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307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312" y="1855378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10092781" cy="4392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Forskningsapplikasjonen</a:t>
            </a:r>
            <a:r>
              <a:rPr lang="nb-NO" sz="2400" dirty="0" smtClean="0"/>
              <a:t> i Helseplattformen vil legge til rette for </a:t>
            </a:r>
            <a:endParaRPr lang="nb-NO" sz="2400" dirty="0"/>
          </a:p>
          <a:p>
            <a:endParaRPr lang="nb-NO" sz="2400" dirty="0" smtClean="0"/>
          </a:p>
          <a:p>
            <a:r>
              <a:rPr lang="nb-NO" sz="2400" dirty="0" smtClean="0"/>
              <a:t>at alle kliniske studier registreres</a:t>
            </a:r>
          </a:p>
          <a:p>
            <a:r>
              <a:rPr lang="nb-NO" sz="2400" dirty="0" smtClean="0"/>
              <a:t>at studieadministrative oppgaver standardiseres</a:t>
            </a:r>
          </a:p>
          <a:p>
            <a:r>
              <a:rPr lang="nb-NO" sz="2400" dirty="0" smtClean="0"/>
              <a:t>en god oversikt over alle kliniske studier</a:t>
            </a:r>
          </a:p>
          <a:p>
            <a:pPr lvl="1"/>
            <a:r>
              <a:rPr lang="nb-NO" sz="2400" dirty="0" smtClean="0"/>
              <a:t>hvilke faser de er i</a:t>
            </a:r>
          </a:p>
          <a:p>
            <a:pPr lvl="1"/>
            <a:r>
              <a:rPr lang="nb-NO" sz="2400" dirty="0" smtClean="0"/>
              <a:t>hvilke pasienter </a:t>
            </a:r>
            <a:r>
              <a:rPr lang="nb-NO" sz="2400" dirty="0"/>
              <a:t>som er tilknyttet de ulike studiene</a:t>
            </a:r>
            <a:endParaRPr lang="nb-NO" sz="2400" dirty="0" smtClean="0"/>
          </a:p>
          <a:p>
            <a:pPr lvl="1"/>
            <a:r>
              <a:rPr lang="nb-NO" sz="2400" dirty="0"/>
              <a:t>h</a:t>
            </a:r>
            <a:r>
              <a:rPr lang="nb-NO" sz="2400" dirty="0" smtClean="0"/>
              <a:t>vilke </a:t>
            </a:r>
            <a:r>
              <a:rPr lang="nb-NO" sz="2400" dirty="0" smtClean="0"/>
              <a:t>forordninger som er tilknyttet de ulike studiene</a:t>
            </a:r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6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2142693143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62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15" y="2132856"/>
            <a:ext cx="8942784" cy="32403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 sluttbrukeren vil forskning oppleves som en integrert del av </a:t>
            </a:r>
            <a:r>
              <a:rPr lang="nb-NO" sz="2400" dirty="0" smtClean="0"/>
              <a:t>pasientbehandlingen.</a:t>
            </a: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Sluttbrukeren vil få en god oversikt over pågående studier som pasienter kan inviteres til å delta i, eller allerede deltar </a:t>
            </a:r>
            <a:r>
              <a:rPr lang="nb-NO" sz="2400" dirty="0" smtClean="0"/>
              <a:t>i.</a:t>
            </a:r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9" name="Gruppe 18"/>
          <p:cNvGrpSpPr/>
          <p:nvPr/>
        </p:nvGrpSpPr>
        <p:grpSpPr>
          <a:xfrm>
            <a:off x="9048328" y="1844824"/>
            <a:ext cx="2365710" cy="2365710"/>
            <a:chOff x="9120336" y="1844824"/>
            <a:chExt cx="2365710" cy="2365710"/>
          </a:xfrm>
        </p:grpSpPr>
        <p:grpSp>
          <p:nvGrpSpPr>
            <p:cNvPr id="18" name="Gruppe 17"/>
            <p:cNvGrpSpPr/>
            <p:nvPr/>
          </p:nvGrpSpPr>
          <p:grpSpPr>
            <a:xfrm>
              <a:off x="10004645" y="2564904"/>
              <a:ext cx="597092" cy="702809"/>
              <a:chOff x="1775520" y="548680"/>
              <a:chExt cx="597092" cy="702809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940553" y="845023"/>
                <a:ext cx="258660" cy="406466"/>
              </a:xfrm>
              <a:prstGeom prst="ellipse">
                <a:avLst/>
              </a:prstGeom>
              <a:solidFill>
                <a:srgbClr val="2CB5B5"/>
              </a:solidFill>
              <a:ln>
                <a:solidFill>
                  <a:srgbClr val="2A307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Rektangel 7"/>
              <p:cNvSpPr/>
              <p:nvPr/>
            </p:nvSpPr>
            <p:spPr>
              <a:xfrm>
                <a:off x="1775520" y="1048256"/>
                <a:ext cx="597092" cy="2032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11" name="Rett linje 10"/>
              <p:cNvCxnSpPr/>
              <p:nvPr/>
            </p:nvCxnSpPr>
            <p:spPr>
              <a:xfrm flipV="1">
                <a:off x="2063552" y="548680"/>
                <a:ext cx="0" cy="220777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/>
              <p:cNvCxnSpPr/>
              <p:nvPr/>
            </p:nvCxnSpPr>
            <p:spPr>
              <a:xfrm flipV="1">
                <a:off x="2215952" y="689230"/>
                <a:ext cx="156660" cy="14748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/>
              <p:cNvCxnSpPr/>
              <p:nvPr/>
            </p:nvCxnSpPr>
            <p:spPr>
              <a:xfrm flipH="1" flipV="1">
                <a:off x="1775520" y="689230"/>
                <a:ext cx="144016" cy="140553"/>
              </a:xfrm>
              <a:prstGeom prst="line">
                <a:avLst/>
              </a:prstGeom>
              <a:ln w="57150">
                <a:solidFill>
                  <a:srgbClr val="2A307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0336" y="1844824"/>
              <a:ext cx="2365710" cy="236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41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916832"/>
            <a:ext cx="9086799" cy="3744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Spesialisthelsetjenesten i Midt-Norge har satt seg som mål å øke </a:t>
            </a:r>
            <a:r>
              <a:rPr lang="nb-NO" sz="2400" dirty="0"/>
              <a:t>antall nye kliniske studier med minst 10% innen 3 år etter at Helseplattformen er tatt i bruk sammenlignet med </a:t>
            </a:r>
            <a:r>
              <a:rPr lang="nb-NO" sz="2400" dirty="0" smtClean="0"/>
              <a:t>2019.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Kommunehelsetjenesten har satt seg som mål at flere </a:t>
            </a:r>
            <a:r>
              <a:rPr lang="nb-NO" sz="2400" dirty="0"/>
              <a:t>innbyggere får tilbud om å delta i </a:t>
            </a:r>
            <a:r>
              <a:rPr lang="nb-NO" sz="2400" dirty="0" smtClean="0"/>
              <a:t>og inkluderes i kliniske </a:t>
            </a:r>
            <a:r>
              <a:rPr lang="nb-NO" sz="2400" dirty="0"/>
              <a:t>studier i kommunehelsetjenesten, </a:t>
            </a:r>
            <a:r>
              <a:rPr lang="nb-NO" sz="2400" dirty="0" smtClean="0"/>
              <a:t>at flere </a:t>
            </a:r>
            <a:r>
              <a:rPr lang="nb-NO" sz="2400" dirty="0"/>
              <a:t>kommuner og kommunale virksomheter </a:t>
            </a:r>
            <a:r>
              <a:rPr lang="nb-NO" sz="2400" dirty="0" smtClean="0"/>
              <a:t>vil delta </a:t>
            </a:r>
            <a:r>
              <a:rPr lang="nb-NO" sz="2400" dirty="0"/>
              <a:t>i </a:t>
            </a:r>
            <a:r>
              <a:rPr lang="nb-NO" sz="2400" dirty="0" smtClean="0"/>
              <a:t>forskningsprosjekter. </a:t>
            </a:r>
            <a:endParaRPr lang="nb-NO" sz="2400" dirty="0" smtClean="0"/>
          </a:p>
          <a:p>
            <a:endParaRPr lang="nb-NO" sz="2400" dirty="0" smtClean="0"/>
          </a:p>
          <a:p>
            <a:pPr lvl="1"/>
            <a:endParaRPr lang="nb-NO" sz="2400" dirty="0" smtClean="0"/>
          </a:p>
        </p:txBody>
      </p:sp>
      <p:grpSp>
        <p:nvGrpSpPr>
          <p:cNvPr id="5" name="Gruppe 4"/>
          <p:cNvGrpSpPr/>
          <p:nvPr/>
        </p:nvGrpSpPr>
        <p:grpSpPr>
          <a:xfrm>
            <a:off x="9532892" y="2420888"/>
            <a:ext cx="1747684" cy="1963708"/>
            <a:chOff x="9532892" y="2420888"/>
            <a:chExt cx="1747684" cy="1963708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2892" y="2924944"/>
              <a:ext cx="1459652" cy="14596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kstSylinder 2"/>
            <p:cNvSpPr txBox="1"/>
            <p:nvPr/>
          </p:nvSpPr>
          <p:spPr>
            <a:xfrm>
              <a:off x="10200456" y="2420888"/>
              <a:ext cx="108012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9600" dirty="0" smtClean="0">
                  <a:solidFill>
                    <a:srgbClr val="2CB5B5"/>
                  </a:solidFill>
                </a:rPr>
                <a:t>?</a:t>
              </a:r>
              <a:endParaRPr lang="nb-NO" sz="9600" dirty="0">
                <a:solidFill>
                  <a:srgbClr val="2CB5B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8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8438728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 denne presentasjonen snakker vi om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til kliniske studier </a:t>
            </a:r>
            <a:r>
              <a:rPr lang="nb-NO" sz="2400" dirty="0" smtClean="0"/>
              <a:t>i </a:t>
            </a:r>
            <a:r>
              <a:rPr lang="nb-NO" sz="2400" dirty="0" smtClean="0"/>
              <a:t>Helseplattformen.</a:t>
            </a:r>
            <a:endParaRPr lang="nb-NO" sz="2400" dirty="0" smtClean="0"/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Vi snakker </a:t>
            </a:r>
            <a:r>
              <a:rPr lang="nb-NO" sz="2400" u="sng" dirty="0" smtClean="0"/>
              <a:t>ikke</a:t>
            </a:r>
            <a:r>
              <a:rPr lang="nb-NO" sz="2400" dirty="0" smtClean="0"/>
              <a:t> om annen funksjonalitet i Helseplattformen som også kan knyttes til forskning som rapporteringsdata på kvalitetsindikatorer eller å bruke data fra Helseplattformen til å generere nye </a:t>
            </a:r>
            <a:r>
              <a:rPr lang="nb-NO" sz="2400" dirty="0" smtClean="0"/>
              <a:t>forskningsprosjekter.</a:t>
            </a:r>
            <a:endParaRPr lang="nb-NO" sz="2400" dirty="0" smtClean="0"/>
          </a:p>
        </p:txBody>
      </p:sp>
      <p:grpSp>
        <p:nvGrpSpPr>
          <p:cNvPr id="3" name="Gruppe 2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678341417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834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0092781" cy="4248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Helseplattformen har funksjonalitet som støtter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</a:t>
            </a:r>
            <a:r>
              <a:rPr lang="nb-NO" sz="2400" dirty="0" smtClean="0"/>
              <a:t>dministrasjon av alle kliniske studier</a:t>
            </a:r>
          </a:p>
          <a:p>
            <a:pPr lvl="1"/>
            <a:r>
              <a:rPr lang="nb-NO" sz="2400" dirty="0" err="1" smtClean="0"/>
              <a:t>Intervensjonstudier</a:t>
            </a:r>
            <a:endParaRPr lang="nb-NO" sz="2400" dirty="0" smtClean="0"/>
          </a:p>
          <a:p>
            <a:pPr lvl="1"/>
            <a:r>
              <a:rPr lang="nb-NO" sz="2400" dirty="0" smtClean="0"/>
              <a:t>Observasjonsstudier</a:t>
            </a:r>
          </a:p>
          <a:p>
            <a:pPr lvl="1"/>
            <a:r>
              <a:rPr lang="nb-NO" sz="2400" dirty="0" err="1" smtClean="0"/>
              <a:t>Forskningsbiobanker</a:t>
            </a:r>
            <a:endParaRPr lang="nb-NO" sz="2400" dirty="0" smtClean="0"/>
          </a:p>
          <a:p>
            <a:pPr marL="457200" indent="-457200">
              <a:buFont typeface="+mj-lt"/>
              <a:buAutoNum type="arabicPeriod"/>
            </a:pPr>
            <a:endParaRPr lang="nb-NO" sz="2400" dirty="0"/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</a:t>
            </a:r>
            <a:r>
              <a:rPr lang="nb-NO" sz="2400" dirty="0" smtClean="0"/>
              <a:t>rbeidet med pasienter som deltar i kliniske studier</a:t>
            </a:r>
          </a:p>
        </p:txBody>
      </p:sp>
      <p:grpSp>
        <p:nvGrpSpPr>
          <p:cNvPr id="3" name="Gruppe 2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4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2678341417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207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516C0A45-09AF-4B2B-A037-F2F9F4ABD8DF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195</TotalTime>
  <Words>815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Office-tema</vt:lpstr>
      <vt:lpstr>Systemstøtte til administrasjon av klinisk forskning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Basso, Trude</cp:lastModifiedBy>
  <cp:revision>29</cp:revision>
  <dcterms:created xsi:type="dcterms:W3CDTF">2021-06-23T13:32:41Z</dcterms:created>
  <dcterms:modified xsi:type="dcterms:W3CDTF">2021-07-02T12:25:25Z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